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Montserrat"/>
      <p:regular r:id="rId52"/>
      <p:bold r:id="rId53"/>
      <p:italic r:id="rId54"/>
      <p:boldItalic r:id="rId55"/>
    </p:embeddedFont>
    <p:embeddedFont>
      <p:font typeface="Lat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60" roundtripDataSignature="AMtx7mjdhvSXRvIhxETaSUFA7zTHlqVF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customschemas.google.com/relationships/presentationmetadata" Target="meta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Montserrat-bold.fntdata"/><Relationship Id="rId52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55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-italic.fntdata"/><Relationship Id="rId13" Type="http://schemas.openxmlformats.org/officeDocument/2006/relationships/slide" Target="slides/slide8.xml"/><Relationship Id="rId57" Type="http://schemas.openxmlformats.org/officeDocument/2006/relationships/font" Target="fonts/Lato-bold.fntdata"/><Relationship Id="rId12" Type="http://schemas.openxmlformats.org/officeDocument/2006/relationships/slide" Target="slides/slide7.xml"/><Relationship Id="rId56" Type="http://schemas.openxmlformats.org/officeDocument/2006/relationships/font" Target="fonts/Lato-regular.fntdata"/><Relationship Id="rId15" Type="http://schemas.openxmlformats.org/officeDocument/2006/relationships/slide" Target="slides/slide10.xml"/><Relationship Id="rId59" Type="http://schemas.openxmlformats.org/officeDocument/2006/relationships/font" Target="fonts/Lato-boldItalic.fntdata"/><Relationship Id="rId14" Type="http://schemas.openxmlformats.org/officeDocument/2006/relationships/slide" Target="slides/slide9.xml"/><Relationship Id="rId58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85334d91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85334d91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85334d917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85334d91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85334d917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585334d917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85334d917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585334d917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85334d917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585334d91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85334d917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2585334d917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585334d917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585334d917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85334d917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585334d917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585334d917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585334d917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85334d917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585334d917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585334d917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585334d917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85334d917_1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85334d917_1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585334d917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2585334d917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e4b0d997b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e4b0d997b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e4b0d997b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e4b0d997b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e4c2456d8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e4c2456d8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585334d917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585334d917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585334d917_1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585334d917_1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85334d917_1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585334d917_1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585334d917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585334d917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847e10a0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847e10a0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585334d917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585334d917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585334d917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585334d917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585334d917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585334d917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4c2456d8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4c2456d8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585334d917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585334d917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585334d917_1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585334d917_1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585334d917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585334d917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585334d917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585334d917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585334d917_1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585334d917_1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585334d917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2585334d917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847e10a0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25847e10a0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585334d917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585334d917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585334d917_1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585334d917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585334d917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2585334d917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585334d917_1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585334d917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585334d917_1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585334d917_1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585334d917_1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585334d917_1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847e10a0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847e10a0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847e10a0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5847e10a0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585334d91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585334d91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85334d91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85334d91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85334d91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2585334d91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" name="Google Shape;11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1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" name="Google Shape;31;p16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6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6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25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25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5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5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5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5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5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5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5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5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25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2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67" name="Google Shape;167;p2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26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2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26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7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27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7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27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2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2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28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28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30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30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0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0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0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3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22" name="Google Shape;222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7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7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7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p1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1" name="Google Shape;41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47" name="Google Shape;47;p18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48" name="Google Shape;48;p18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49" name="Google Shape;49;p1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0" name="Google Shape;50;p1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1" name="Google Shape;5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" name="Google Shape;52;p18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8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9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6" name="Google Shape;56;p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5" name="Google Shape;7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20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20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0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0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0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2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5" name="Google Shape;85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2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2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1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1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1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1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2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7" name="Google Shape;97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2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2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2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8" name="Google Shape;108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3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2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20" name="Google Shape;120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4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4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4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2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0" name="Google Shape;130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24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gco.iarc.fr/today/online-analysis-pie?v=2020&amp;mode=cancer&amp;mode_population=continents&amp;population=900&amp;populations=900&amp;key=total&amp;sex=0&amp;cancer=39&amp;type=1&amp;statistic=5&amp;prevalence=0&amp;population_group=0&amp;ages_group%5B%5D=0&amp;ages_group%5B%5D=17&amp;nb_items=7&amp;group_cancer=1&amp;include_nmsc=1&amp;include_nmsc_other=1&amp;half_pie=0&amp;donut=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"/>
          <p:cNvSpPr txBox="1"/>
          <p:nvPr>
            <p:ph type="title"/>
          </p:nvPr>
        </p:nvSpPr>
        <p:spPr>
          <a:xfrm>
            <a:off x="1183050" y="1759275"/>
            <a:ext cx="67779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Análise comparativa de redes neurais convolucionais na classificação de tumores pulmonares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Thiago Henrique Leite da Silva</a:t>
            </a:r>
            <a:endParaRPr b="1"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Orientadora: Prof. Dra. Lilian Berton</a:t>
            </a:r>
            <a:endParaRPr sz="13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Universidade Federal de São Paulo</a:t>
            </a:r>
            <a:endParaRPr sz="13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Bacharelado em Ciência da Computação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pic>
        <p:nvPicPr>
          <p:cNvPr id="229" name="Google Shape;22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8001" y="362925"/>
            <a:ext cx="1788000" cy="7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85334d917_1_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Aprendizado de Máquina</a:t>
            </a:r>
            <a:endParaRPr b="1" sz="2200"/>
          </a:p>
        </p:txBody>
      </p:sp>
      <p:sp>
        <p:nvSpPr>
          <p:cNvPr id="293" name="Google Shape;293;g2585334d917_1_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4" name="Google Shape;294;g2585334d917_1_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Definição;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Redes Neurais;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Redes Neurais Convolucionais;</a:t>
            </a:r>
            <a:endParaRPr/>
          </a:p>
        </p:txBody>
      </p:sp>
      <p:pic>
        <p:nvPicPr>
          <p:cNvPr id="295" name="Google Shape;295;g2585334d917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925" y="2939675"/>
            <a:ext cx="2298050" cy="172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85334d917_1_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Processamento de Imagens Digitais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585334d917_1_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Definição;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Relevância desse Processo;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i="1" lang="pt-BR"/>
              <a:t>Data Augmentation</a:t>
            </a:r>
            <a:r>
              <a:rPr lang="pt-BR"/>
              <a:t>;</a:t>
            </a:r>
            <a:endParaRPr/>
          </a:p>
        </p:txBody>
      </p:sp>
      <p:sp>
        <p:nvSpPr>
          <p:cNvPr id="302" name="Google Shape;302;g2585334d917_1_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03" name="Google Shape;303;g2585334d917_1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487" y="3073850"/>
            <a:ext cx="1404925" cy="14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85334d917_1_1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/>
              <a:t>Gradient-weighted Class Activation Mapping </a:t>
            </a:r>
            <a:r>
              <a:rPr b="1" lang="pt-BR" sz="2200"/>
              <a:t>(Grad-CAM)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585334d917_1_16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Técnica de visualização que permite entender quais partes de uma imagem são mais relevantes para a classificação feita por uma rede neural.</a:t>
            </a:r>
            <a:endParaRPr/>
          </a:p>
        </p:txBody>
      </p:sp>
      <p:sp>
        <p:nvSpPr>
          <p:cNvPr id="310" name="Google Shape;310;g2585334d917_1_1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1" name="Google Shape;311;g2585334d917_1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150" y="2390350"/>
            <a:ext cx="1699625" cy="23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85334d917_1_48"/>
          <p:cNvSpPr txBox="1"/>
          <p:nvPr>
            <p:ph type="title"/>
          </p:nvPr>
        </p:nvSpPr>
        <p:spPr>
          <a:xfrm>
            <a:off x="2082600" y="2295900"/>
            <a:ext cx="49788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 Revisão Bibliográfica</a:t>
            </a:r>
            <a:endParaRPr b="1" sz="2200"/>
          </a:p>
        </p:txBody>
      </p:sp>
      <p:sp>
        <p:nvSpPr>
          <p:cNvPr id="317" name="Google Shape;317;g2585334d917_1_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85334d917_1_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 Resumo dos Trabalhos Realizados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585334d917_1_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4" name="Google Shape;324;g2585334d917_1_40"/>
          <p:cNvPicPr preferRelativeResize="0"/>
          <p:nvPr/>
        </p:nvPicPr>
        <p:blipFill rotWithShape="1">
          <a:blip r:embed="rId3">
            <a:alphaModFix/>
          </a:blip>
          <a:srcRect b="959" l="680" r="758" t="1096"/>
          <a:stretch/>
        </p:blipFill>
        <p:spPr>
          <a:xfrm>
            <a:off x="2429737" y="1405275"/>
            <a:ext cx="4284524" cy="2900500"/>
          </a:xfrm>
          <a:prstGeom prst="rect">
            <a:avLst/>
          </a:prstGeom>
          <a:noFill/>
          <a:ln>
            <a:noFill/>
          </a:ln>
          <a:effectLst>
            <a:outerShdw blurRad="628650" rotWithShape="0" algn="bl" dir="480000" dist="276225">
              <a:srgbClr val="000000">
                <a:alpha val="23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585334d917_1_55"/>
          <p:cNvSpPr txBox="1"/>
          <p:nvPr>
            <p:ph type="title"/>
          </p:nvPr>
        </p:nvSpPr>
        <p:spPr>
          <a:xfrm>
            <a:off x="2082600" y="2295900"/>
            <a:ext cx="49788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200"/>
              <a:t>Proposta de Trabalho</a:t>
            </a:r>
            <a:endParaRPr b="1" sz="2200"/>
          </a:p>
        </p:txBody>
      </p:sp>
      <p:sp>
        <p:nvSpPr>
          <p:cNvPr id="330" name="Google Shape;330;g2585334d917_1_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585334d917_1_8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Seleção das Redes Neurais Convolucionais</a:t>
            </a:r>
            <a:endParaRPr b="1" sz="2200"/>
          </a:p>
        </p:txBody>
      </p:sp>
      <p:sp>
        <p:nvSpPr>
          <p:cNvPr id="336" name="Google Shape;336;g2585334d917_1_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7" name="Google Shape;337;g2585334d917_1_8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Foram selecionadas redes neurais convolucionais clássicas para a análise comparativa proposta:</a:t>
            </a:r>
            <a:endParaRPr/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VGG16;</a:t>
            </a:r>
            <a:endParaRPr/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VGG19;</a:t>
            </a:r>
            <a:endParaRPr/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Resnet;</a:t>
            </a:r>
            <a:endParaRPr/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Xception.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585334d917_1_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Base de Dados 1: </a:t>
            </a:r>
            <a:r>
              <a:rPr b="1" i="1" lang="pt-BR" sz="2200"/>
              <a:t>SPIE-AAPM-NCI Lung Nodule Classification</a:t>
            </a:r>
            <a:endParaRPr b="1" i="1" sz="2200"/>
          </a:p>
        </p:txBody>
      </p:sp>
      <p:sp>
        <p:nvSpPr>
          <p:cNvPr id="343" name="Google Shape;343;g2585334d917_1_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4" name="Google Shape;344;g2585334d917_1_6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I</a:t>
            </a:r>
            <a:r>
              <a:rPr lang="pt-BR"/>
              <a:t>nclui 22.484 imagens de tomografias computadorizadas dos pulmões de 70 pacientes;</a:t>
            </a:r>
            <a:endParaRPr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Possui duas classes: </a:t>
            </a:r>
            <a:r>
              <a:rPr b="1" lang="pt-BR"/>
              <a:t>tumores malignos</a:t>
            </a:r>
            <a:r>
              <a:rPr lang="pt-BR"/>
              <a:t> e </a:t>
            </a:r>
            <a:r>
              <a:rPr b="1" lang="pt-BR"/>
              <a:t>tumores benignos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585334d917_1_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0" name="Google Shape;350;g2585334d917_1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650" y="292488"/>
            <a:ext cx="3956700" cy="45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585334d917_1_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Base de Dados 2: </a:t>
            </a:r>
            <a:r>
              <a:rPr b="1" i="1" lang="pt-BR" sz="2200"/>
              <a:t>Iraq-Oncology Teaching Hospital/National Center for Cancer Diseases</a:t>
            </a:r>
            <a:endParaRPr b="1" sz="2200"/>
          </a:p>
        </p:txBody>
      </p:sp>
      <p:sp>
        <p:nvSpPr>
          <p:cNvPr id="356" name="Google Shape;356;g2585334d917_1_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7" name="Google Shape;357;g2585334d917_1_6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Inclui </a:t>
            </a:r>
            <a:r>
              <a:rPr lang="pt-BR"/>
              <a:t>1.097 imagens de </a:t>
            </a:r>
            <a:r>
              <a:rPr lang="pt-BR"/>
              <a:t>tomografias computadorizadas dos pulmões de 110 pacientes diagnosticados com câncer de pulmão em diferentes estágios, bem como indivíduos saudáveis;</a:t>
            </a:r>
            <a:endParaRPr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Possui três classes: </a:t>
            </a:r>
            <a:r>
              <a:rPr b="1" lang="pt-BR"/>
              <a:t>tumores malignos</a:t>
            </a:r>
            <a:r>
              <a:rPr lang="pt-BR"/>
              <a:t>, </a:t>
            </a:r>
            <a:r>
              <a:rPr b="1" lang="pt-BR"/>
              <a:t>tumores benignos </a:t>
            </a:r>
            <a:r>
              <a:rPr lang="pt-BR"/>
              <a:t>e pulmões </a:t>
            </a:r>
            <a:r>
              <a:rPr b="1" lang="pt-BR"/>
              <a:t>normais </a:t>
            </a:r>
            <a:r>
              <a:rPr lang="pt-BR"/>
              <a:t>(sem tumor).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"/>
          <p:cNvSpPr txBox="1"/>
          <p:nvPr>
            <p:ph type="title"/>
          </p:nvPr>
        </p:nvSpPr>
        <p:spPr>
          <a:xfrm>
            <a:off x="3124200" y="2295900"/>
            <a:ext cx="28956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b="1" lang="pt-BR" sz="2200"/>
              <a:t>Agradecimentos</a:t>
            </a:r>
            <a:endParaRPr b="1" sz="2200"/>
          </a:p>
        </p:txBody>
      </p:sp>
      <p:sp>
        <p:nvSpPr>
          <p:cNvPr id="236" name="Google Shape;23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585334d917_1_1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3" name="Google Shape;363;g2585334d917_1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262" y="248225"/>
            <a:ext cx="4007475" cy="464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85334d917_1_38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Metodologia</a:t>
            </a:r>
            <a:endParaRPr b="1" sz="2200"/>
          </a:p>
        </p:txBody>
      </p:sp>
      <p:sp>
        <p:nvSpPr>
          <p:cNvPr id="369" name="Google Shape;369;g2585334d917_1_3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0" name="Google Shape;370;g2585334d917_1_38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Pré-processamento das imagens;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Execução dos modelos no dataset binário;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Aplicação da técnica de Grad-CAM para imagens do dataset binário;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Avaliação dos resultados e seleção das duas redes com melhor desempenho;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Execução dos modelos no dataset multiclasse;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Aplicação da técnica de Grad-CAM para imagens do dataset multiclasse;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Avaliação dos novos resultados;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Conclusões.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85334d917_1_183"/>
          <p:cNvSpPr txBox="1"/>
          <p:nvPr>
            <p:ph type="title"/>
          </p:nvPr>
        </p:nvSpPr>
        <p:spPr>
          <a:xfrm>
            <a:off x="2082600" y="2295900"/>
            <a:ext cx="49788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200"/>
              <a:t>Resultados</a:t>
            </a:r>
            <a:endParaRPr b="1" sz="2200"/>
          </a:p>
        </p:txBody>
      </p:sp>
      <p:sp>
        <p:nvSpPr>
          <p:cNvPr id="376" name="Google Shape;376;g2585334d917_1_1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4b0d997b0_0_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Conhecendo os Termos</a:t>
            </a:r>
            <a:endParaRPr b="1" sz="2200"/>
          </a:p>
        </p:txBody>
      </p:sp>
      <p:sp>
        <p:nvSpPr>
          <p:cNvPr id="382" name="Google Shape;382;g1e4b0d997b0_0_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3" name="Google Shape;383;g1e4b0d997b0_0_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pt-BR" sz="1100"/>
              <a:t>Acurácia</a:t>
            </a:r>
            <a:r>
              <a:rPr lang="pt-BR" sz="1100"/>
              <a:t>: porcentagem de exemplos classificados corretamente em relação ao total de exemplos;</a:t>
            </a:r>
            <a:endParaRPr sz="1100"/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pt-BR" sz="1100"/>
              <a:t>Perda</a:t>
            </a:r>
            <a:r>
              <a:rPr lang="pt-BR" sz="1100"/>
              <a:t>: medida de quão distantes as previsões do modelo estão dos valores reais;</a:t>
            </a:r>
            <a:endParaRPr sz="1100"/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pt-BR" sz="1100"/>
              <a:t>Precisão</a:t>
            </a:r>
            <a:r>
              <a:rPr lang="pt-BR" sz="1100"/>
              <a:t>: indica quantas das previsões positivas do modelo são realmente verdadeiras;</a:t>
            </a:r>
            <a:endParaRPr sz="1100"/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i="1" lang="pt-BR" sz="1100"/>
              <a:t>Recall</a:t>
            </a:r>
            <a:r>
              <a:rPr lang="pt-BR" sz="1100"/>
              <a:t>: é uma medida de sensibilidade que indica quantos dos exemplos positivos o modelo conseguiu encontrar;</a:t>
            </a:r>
            <a:endParaRPr sz="1100"/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i="1" lang="pt-BR" sz="1100"/>
              <a:t>F1 Score</a:t>
            </a:r>
            <a:r>
              <a:rPr lang="pt-BR" sz="1100"/>
              <a:t>: é uma métrica que combina a precisão e o </a:t>
            </a:r>
            <a:r>
              <a:rPr i="1" lang="pt-BR" sz="1100"/>
              <a:t>recall</a:t>
            </a:r>
            <a:r>
              <a:rPr lang="pt-BR" sz="1100"/>
              <a:t> em uma única medida,  útil quando queremos uma avaliação geral do desempenho do modelo;</a:t>
            </a:r>
            <a:endParaRPr sz="1100"/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pt-BR" sz="1100"/>
              <a:t>Matriz de confusão</a:t>
            </a:r>
            <a:r>
              <a:rPr lang="pt-BR" sz="1100"/>
              <a:t>: A matriz de confusão é uma tabela que mostra a contagem de exemplos classificados corretamente e incorretamente pelo modelo para cada classe;</a:t>
            </a:r>
            <a:endParaRPr sz="1100"/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pt-BR" sz="1100"/>
              <a:t>Parâmetros</a:t>
            </a:r>
            <a:r>
              <a:rPr lang="pt-BR" sz="1100"/>
              <a:t>: são os valores que a rede aprende durante o treinamento;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e4b0d997b0_0_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Dataset Binário: Pré-processamento das Imagens</a:t>
            </a:r>
            <a:endParaRPr b="1" sz="2200"/>
          </a:p>
        </p:txBody>
      </p:sp>
      <p:sp>
        <p:nvSpPr>
          <p:cNvPr id="389" name="Google Shape;389;g1e4b0d997b0_0_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90" name="Google Shape;390;g1e4b0d997b0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00" y="1523100"/>
            <a:ext cx="2832200" cy="32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e4c2456d89_0_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Dataset Binário: Parâmetros da Execução</a:t>
            </a:r>
            <a:endParaRPr b="1" sz="2200"/>
          </a:p>
        </p:txBody>
      </p:sp>
      <p:sp>
        <p:nvSpPr>
          <p:cNvPr id="396" name="Google Shape;396;g1e4c2456d89_0_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7" name="Google Shape;397;g1e4c2456d89_0_3"/>
          <p:cNvSpPr txBox="1"/>
          <p:nvPr>
            <p:ph idx="1" type="body"/>
          </p:nvPr>
        </p:nvSpPr>
        <p:spPr>
          <a:xfrm>
            <a:off x="1297500" y="1543775"/>
            <a:ext cx="7038900" cy="24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70 épocas;</a:t>
            </a:r>
            <a:endParaRPr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Função de perda: </a:t>
            </a:r>
            <a:r>
              <a:rPr i="1" lang="pt-BR"/>
              <a:t>binary crossentropy</a:t>
            </a:r>
            <a:r>
              <a:rPr lang="pt-BR"/>
              <a:t>;</a:t>
            </a:r>
            <a:endParaRPr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Função de ativação: </a:t>
            </a:r>
            <a:r>
              <a:rPr i="1" lang="pt-BR"/>
              <a:t>sigmoid</a:t>
            </a:r>
            <a:r>
              <a:rPr lang="pt-BR"/>
              <a:t> com uma unidade;</a:t>
            </a:r>
            <a:endParaRPr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Otimizador: Adam com taxa de aprendizado de 10e-5.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585334d917_1_18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Dataset Binário: </a:t>
            </a:r>
            <a:r>
              <a:rPr b="1" lang="pt-BR" sz="2200"/>
              <a:t>Execução dos Modelos</a:t>
            </a:r>
            <a:endParaRPr b="1" sz="2200"/>
          </a:p>
        </p:txBody>
      </p:sp>
      <p:sp>
        <p:nvSpPr>
          <p:cNvPr id="403" name="Google Shape;403;g2585334d917_1_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4" name="Google Shape;404;g2585334d917_1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875" y="1681275"/>
            <a:ext cx="3332762" cy="1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2585334d917_1_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387" y="1678674"/>
            <a:ext cx="3332750" cy="1126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2585334d917_1_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4863" y="2968863"/>
            <a:ext cx="3332750" cy="1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2585334d917_1_1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6387" y="2970113"/>
            <a:ext cx="3332750" cy="1113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585334d917_1_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13" name="Google Shape;413;g2585334d917_1_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587" y="295975"/>
            <a:ext cx="2826225" cy="455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585334d917_1_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087" y="293413"/>
            <a:ext cx="2826224" cy="4556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585334d917_1_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20" name="Google Shape;420;g2585334d917_1_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774" y="257125"/>
            <a:ext cx="2826225" cy="4629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2585334d917_1_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075" y="269938"/>
            <a:ext cx="2826225" cy="4603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585334d917_1_19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Dataset Binário: Técnica de </a:t>
            </a:r>
            <a:r>
              <a:rPr b="1" lang="pt-BR" sz="2200"/>
              <a:t>Grad-CAM</a:t>
            </a:r>
            <a:endParaRPr b="1" sz="2200"/>
          </a:p>
        </p:txBody>
      </p:sp>
      <p:sp>
        <p:nvSpPr>
          <p:cNvPr id="427" name="Google Shape;427;g2585334d917_1_1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28" name="Google Shape;428;g2585334d917_1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747" y="1707147"/>
            <a:ext cx="1487850" cy="21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2585334d917_1_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372" y="1720788"/>
            <a:ext cx="1487850" cy="207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585334d917_1_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1125" y="1720800"/>
            <a:ext cx="1487850" cy="2078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2585334d917_1_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5000" y="1712225"/>
            <a:ext cx="1487850" cy="2095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847e10a0b_0_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Sumário</a:t>
            </a:r>
            <a:endParaRPr b="1" sz="2200"/>
          </a:p>
        </p:txBody>
      </p:sp>
      <p:sp>
        <p:nvSpPr>
          <p:cNvPr id="242" name="Google Shape;242;g25847e10a0b_0_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3" name="Google Shape;243;g25847e10a0b_0_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Introdução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Fundamentação Teórica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Revisão Bibliográfica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Proposta de Trabalho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Resultados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Considerações Finais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Referências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585334d917_1_20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Dataset Binário: Parâmetros das Redes</a:t>
            </a:r>
            <a:endParaRPr b="1" sz="2200"/>
          </a:p>
        </p:txBody>
      </p:sp>
      <p:sp>
        <p:nvSpPr>
          <p:cNvPr id="437" name="Google Shape;437;g2585334d917_1_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8" name="Google Shape;438;g2585334d917_1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738" y="2085100"/>
            <a:ext cx="3528425" cy="144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585334d917_1_20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Dataset Binário: </a:t>
            </a:r>
            <a:r>
              <a:rPr b="1" lang="pt-BR" sz="2200"/>
              <a:t>Matriz de Confusão</a:t>
            </a:r>
            <a:endParaRPr b="1" sz="2200"/>
          </a:p>
        </p:txBody>
      </p:sp>
      <p:sp>
        <p:nvSpPr>
          <p:cNvPr id="444" name="Google Shape;444;g2585334d917_1_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45" name="Google Shape;445;g2585334d917_1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4737" y="1063387"/>
            <a:ext cx="1973250" cy="19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2585334d917_1_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013" y="1063375"/>
            <a:ext cx="1973250" cy="19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2585334d917_1_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4738" y="3111750"/>
            <a:ext cx="1973250" cy="189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2585334d917_1_2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6013" y="3114572"/>
            <a:ext cx="1973250" cy="1888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585334d917_1_2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Dataset Binário: Avaliação dos Resultados</a:t>
            </a:r>
            <a:endParaRPr b="1" sz="2200"/>
          </a:p>
        </p:txBody>
      </p:sp>
      <p:sp>
        <p:nvSpPr>
          <p:cNvPr id="454" name="Google Shape;454;g2585334d917_1_2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55" name="Google Shape;455;g2585334d917_1_2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Todos os modelos selecionados apresentaram desempenho bastante satisfatório para o problema de classificação binária;</a:t>
            </a:r>
            <a:endParaRPr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Pode-se observar que os modelos com maior quantidade de parâmetros, como a Resnet e Xception, tiveram uma vantagem em relação aos modelos baseados na arquitetura VGG16 e VGG19;</a:t>
            </a:r>
            <a:endParaRPr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Os modelos que obtiveram os melhores resultados foram aqueles que possuíam uma maior quantidade de parâmetros e que  classificavam como parte mais relevante da imagem toda a abrangência dos pulmões na aplicação da técnica de Grad-CAM.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e4c2456d89_0_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Dataset Multiclasse: Parâmetros da Execução</a:t>
            </a:r>
            <a:endParaRPr b="1" sz="2200"/>
          </a:p>
        </p:txBody>
      </p:sp>
      <p:sp>
        <p:nvSpPr>
          <p:cNvPr id="461" name="Google Shape;461;g1e4c2456d89_0_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62" name="Google Shape;462;g1e4c2456d89_0_13"/>
          <p:cNvSpPr txBox="1"/>
          <p:nvPr>
            <p:ph idx="1" type="body"/>
          </p:nvPr>
        </p:nvSpPr>
        <p:spPr>
          <a:xfrm>
            <a:off x="1297500" y="1572225"/>
            <a:ext cx="7038900" cy="24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35</a:t>
            </a:r>
            <a:r>
              <a:rPr lang="pt-BR"/>
              <a:t> épocas;</a:t>
            </a:r>
            <a:endParaRPr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Função de perda: </a:t>
            </a:r>
            <a:r>
              <a:rPr i="1" lang="pt-BR"/>
              <a:t>sparse categorical</a:t>
            </a:r>
            <a:r>
              <a:rPr i="1" lang="pt-BR"/>
              <a:t> crossentropy</a:t>
            </a:r>
            <a:r>
              <a:rPr lang="pt-BR"/>
              <a:t>;</a:t>
            </a:r>
            <a:endParaRPr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Função de ativação: </a:t>
            </a:r>
            <a:r>
              <a:rPr i="1" lang="pt-BR"/>
              <a:t>softmax</a:t>
            </a:r>
            <a:r>
              <a:rPr lang="pt-BR"/>
              <a:t> com três unidade;</a:t>
            </a:r>
            <a:endParaRPr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Otimizador: Adam com taxa de aprendizado de 10e-5.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585334d917_1_28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Dataset Multiclasse: Execução dos Modelos</a:t>
            </a:r>
            <a:endParaRPr b="1" sz="2200"/>
          </a:p>
        </p:txBody>
      </p:sp>
      <p:sp>
        <p:nvSpPr>
          <p:cNvPr id="468" name="Google Shape;468;g2585334d917_1_2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69" name="Google Shape;469;g2585334d917_1_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863" y="2195325"/>
            <a:ext cx="3332750" cy="109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2585334d917_1_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375" y="2195325"/>
            <a:ext cx="3332750" cy="10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585334d917_1_3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76" name="Google Shape;476;g2585334d917_1_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713" y="366025"/>
            <a:ext cx="2510450" cy="44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2585334d917_1_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838" y="338600"/>
            <a:ext cx="2510450" cy="4466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585334d917_1_29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Dataset Multiclasse: Técnica de Grad-CAM</a:t>
            </a:r>
            <a:endParaRPr b="1" sz="2200"/>
          </a:p>
        </p:txBody>
      </p:sp>
      <p:sp>
        <p:nvSpPr>
          <p:cNvPr id="483" name="Google Shape;483;g2585334d917_1_2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84" name="Google Shape;484;g2585334d917_1_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50" y="967575"/>
            <a:ext cx="2125975" cy="400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585334d917_1_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700" y="967575"/>
            <a:ext cx="2197053" cy="40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85334d917_1_3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Dataset Multiclasse: Matriz de Confusão</a:t>
            </a:r>
            <a:endParaRPr b="1" sz="2200"/>
          </a:p>
        </p:txBody>
      </p:sp>
      <p:sp>
        <p:nvSpPr>
          <p:cNvPr id="491" name="Google Shape;491;g2585334d917_1_3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92" name="Google Shape;492;g2585334d917_1_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400" y="1539950"/>
            <a:ext cx="2905125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2585334d917_1_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475" y="1539950"/>
            <a:ext cx="290512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585334d917_1_3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Dataset Multiclasse: Avaliação dos Resultados</a:t>
            </a:r>
            <a:endParaRPr b="1" sz="2200"/>
          </a:p>
        </p:txBody>
      </p:sp>
      <p:sp>
        <p:nvSpPr>
          <p:cNvPr id="499" name="Google Shape;499;g2585334d917_1_3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00" name="Google Shape;500;g2585334d917_1_36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Em resumo, os modelos Resnet e Xception mostraram um desempenho excelente no conjunto de dados multiclasse IQ-OTH/NCCD, com altas taxas de acurácia e precisão. Os resultados destacam a capacidade dos modelos em classificar corretamente os pulmões com tumores malignos, enquanto alguns erros foram observados na distinção entre tumores benignos e pulmões normais.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585334d917_1_101"/>
          <p:cNvSpPr txBox="1"/>
          <p:nvPr>
            <p:ph type="title"/>
          </p:nvPr>
        </p:nvSpPr>
        <p:spPr>
          <a:xfrm>
            <a:off x="2082600" y="2295900"/>
            <a:ext cx="49788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200"/>
              <a:t>Considerações Finais</a:t>
            </a:r>
            <a:endParaRPr b="1" sz="2200"/>
          </a:p>
        </p:txBody>
      </p:sp>
      <p:sp>
        <p:nvSpPr>
          <p:cNvPr id="506" name="Google Shape;506;g2585334d917_1_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847e10a0b_0_35"/>
          <p:cNvSpPr txBox="1"/>
          <p:nvPr>
            <p:ph type="title"/>
          </p:nvPr>
        </p:nvSpPr>
        <p:spPr>
          <a:xfrm>
            <a:off x="3124200" y="2295900"/>
            <a:ext cx="28956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b="1" lang="pt-BR" sz="2200"/>
              <a:t>Introdução</a:t>
            </a:r>
            <a:endParaRPr b="1" sz="2200"/>
          </a:p>
        </p:txBody>
      </p:sp>
      <p:sp>
        <p:nvSpPr>
          <p:cNvPr id="249" name="Google Shape;249;g25847e10a0b_0_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585334d917_1_36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Conclusões</a:t>
            </a:r>
            <a:endParaRPr b="1"/>
          </a:p>
        </p:txBody>
      </p:sp>
      <p:sp>
        <p:nvSpPr>
          <p:cNvPr id="512" name="Google Shape;512;g2585334d917_1_36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As redes neurais convolucionais têm se mostrado altamente eficientes na classificação de tumores pulmonares;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Redes com um maior número de parâmetros, capazes de abranger uma área mais ampla do pulmão para identificar as regiões mais relevantes da imagem, apresentam resultados superiores na classificação;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Os bons resultados obtidos no conjunto de dados binários se estendem também para a base de dados multiclasse, demonstrando que as redes são capazes de lidar com diferentes abordagens com sucesso.</a:t>
            </a:r>
            <a:endParaRPr/>
          </a:p>
        </p:txBody>
      </p:sp>
      <p:sp>
        <p:nvSpPr>
          <p:cNvPr id="513" name="Google Shape;513;g2585334d917_1_3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585334d917_1_37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Trabalhos Futuros</a:t>
            </a:r>
            <a:endParaRPr b="1"/>
          </a:p>
        </p:txBody>
      </p:sp>
      <p:sp>
        <p:nvSpPr>
          <p:cNvPr id="519" name="Google Shape;519;g2585334d917_1_37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Implementar e validar clinicamente os modelos selecionados, como as redes Resnet e Xception, em colaboração com profissionais de saúde;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Realizar testes adicionais em conjuntos de dados mais amplos e diversificados, considerando diferentes tipos de câncer de pulmão e variações nas condições de aquisição das imagens;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Realizar validação clínica dos modelos propostos, coletando dados clínicos reais e avaliando o desempenho em condições do mundo real.</a:t>
            </a:r>
            <a:endParaRPr/>
          </a:p>
        </p:txBody>
      </p:sp>
      <p:sp>
        <p:nvSpPr>
          <p:cNvPr id="520" name="Google Shape;520;g2585334d917_1_3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585334d917_1_106"/>
          <p:cNvSpPr txBox="1"/>
          <p:nvPr>
            <p:ph type="title"/>
          </p:nvPr>
        </p:nvSpPr>
        <p:spPr>
          <a:xfrm>
            <a:off x="2082600" y="2295900"/>
            <a:ext cx="49788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200"/>
              <a:t>Referências</a:t>
            </a:r>
            <a:endParaRPr b="1" sz="2200"/>
          </a:p>
        </p:txBody>
      </p:sp>
      <p:sp>
        <p:nvSpPr>
          <p:cNvPr id="526" name="Google Shape;526;g2585334d917_1_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585334d917_1_390"/>
          <p:cNvSpPr txBox="1"/>
          <p:nvPr>
            <p:ph idx="1" type="body"/>
          </p:nvPr>
        </p:nvSpPr>
        <p:spPr>
          <a:xfrm>
            <a:off x="1433550" y="370350"/>
            <a:ext cx="7038900" cy="44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[1] ALAM, J.; ALAM, S.; HOSSAN, A. Multi-stage lung cancer detection and prediction using multi-class svm classifie. In: IEEE. 2018 International conference on computer, communication, chemical, material and electronic engineering (IC4ME2). [S.l.], 2018. p. 1–4.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[2] ALYASRIY HAMDALLA; AL-HUSEINY, M. The IQ-OTH/NCCD lung cancer dataset. 2020. Website. Disponível em: &lt;https://www.kaggle.com/datasets/hamdallak/the-iqothnccd-lung-cancer-dataset?sort=votes&gt;. Acesso em: 20.12.2022.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[3] CAMPBELL, M.; JR, A. J. H.; HSU, F.-h. Deep blue. Artificial intelligence, Elsevier, v. 134, n. 1-2, p. 57–83, 2002.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[4] CARVALHO, A. C. P. d. L. et al. Inteligência artificial: riscos, benefícios e uso responsável. Estudos Avançados, SciELO Brasil, v. 35, p. 21–36, 2021.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[5] CDC. Cancer Statistics At a Glance. 2021. Website. Disponível em: &lt;https://gis.cdc.gov/Cancer-/USCS/AtAGlance/&gt;. Acesso em: 06.6.2022.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[6] CHATURVEDI, P. et al. Prediction and classification of lung cancer using machine learning techniques. IOP Conference Series: Materials Science and Engineering, IOP Publishing, v. 1099, n. 1, p. 012059, mar 2021. Disponível em: &lt;https://doi.org/10.1088/1757-899x/1099/1/012059&gt;.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[7] CHOLLET, F. Xception: Deep learning with depthwise separable convolutions. In: Proceedings of the IEEE conference on computer vision and pattern recognition. [S.l.: s.n.], 2017. p. 1251–1258.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[8] DOU, Q. et al. Multilevel contextual 3-d cnns for false positive reduction in pulmonary nodule detection. IEEE Transactions on Biomedical Engineering, IEEE, v. 64, n. 7, p. 1558–1567, 2016.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2" name="Google Shape;532;g2585334d917_1_3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585334d917_1_404"/>
          <p:cNvSpPr txBox="1"/>
          <p:nvPr>
            <p:ph idx="1" type="body"/>
          </p:nvPr>
        </p:nvSpPr>
        <p:spPr>
          <a:xfrm>
            <a:off x="1433550" y="370350"/>
            <a:ext cx="7038900" cy="46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[9] DUMOULIN, V.; VISIN, F. A guide to convolution arithmetic for deep learning. ArXiv, abs/1603.07285, 2016.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[10] </a:t>
            </a:r>
            <a:r>
              <a:rPr lang="pt-BR" sz="1000"/>
              <a:t>FAWCETT, T. An introduction to roc analysis. Pattern recognition letters, Elsevier, v. 27, n. 8, p. 861–874, 2006.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[11] </a:t>
            </a:r>
            <a:r>
              <a:rPr lang="pt-BR" sz="1000"/>
              <a:t>GONZALEZ, R. C.; WOODS, R. E. Digital image processing. Upper Saddle River, N.J.: Prentice Hall, 2008. ISBN 9780131687288 013168728X 9780135052679 013505267X. Disponível em: &lt;http://www.amazon.com/Digital-Image-Processing-3rd-Edition/dp/013168728X&gt;.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[12] </a:t>
            </a:r>
            <a:r>
              <a:rPr lang="pt-BR" sz="1000"/>
              <a:t>GOODFELLOW, I.; BENGIO, Y.; COURVILLE, A. Deep Learning. [S.l.]: MIT Press, 2016. http://www.deeplearningbook.org.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[13] </a:t>
            </a:r>
            <a:r>
              <a:rPr lang="pt-BR" sz="1000"/>
              <a:t>GURNEY, K. An Introduction to Neural Networks. London: CRC press, 1997. 234 p. ISBN 9781315273570.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[14] </a:t>
            </a:r>
            <a:r>
              <a:rPr lang="pt-BR" sz="1000"/>
              <a:t>HANSON, R.; STUTZ, J.; CHEESEMAN, P. Bayesian classification theory. [S.l.], 1991.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[15] </a:t>
            </a:r>
            <a:r>
              <a:rPr lang="pt-BR" sz="1000"/>
              <a:t>HAYKIN, S. Neural Networks and Learning Machines. Pearson Education, 2011. ISBN 9780133002553. Disponível em: &lt;https://books.google.com.br/books?id=faouAAAAQBAJ&gt;.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[16] </a:t>
            </a:r>
            <a:r>
              <a:rPr lang="pt-BR" sz="1000"/>
              <a:t>HE, K. et al. Deep residual learning for image recognition. In: Proceedings of the IEEE conference on computer vision and pattern recognition. [S.l.: s.n.], 2016. p. 770–778.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[17] </a:t>
            </a:r>
            <a:r>
              <a:rPr lang="pt-BR" sz="1000"/>
              <a:t>HUANG, X. et al. Deep transfer convolutional neural network and extreme learning machine for lung nodule diagnosis on ct images. Knowledge-Based Systems, Elsevier, v. 204, p. 106230, 2020.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8" name="Google Shape;538;g2585334d917_1_4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585334d917_1_409"/>
          <p:cNvSpPr txBox="1"/>
          <p:nvPr>
            <p:ph idx="1" type="body"/>
          </p:nvPr>
        </p:nvSpPr>
        <p:spPr>
          <a:xfrm>
            <a:off x="1433550" y="370350"/>
            <a:ext cx="7038900" cy="44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[18] IBGE. Ministério do Planejamento, Orçamento e Gestão. Instituto Brasileiro de Geografia e Estatística - Rio de Janeiro. Pesquisa Nacional por Amostra de Domicílios. 2008. Website. Disponível em: &lt;https://www.ibge.gov.br/&gt;. Acesso em: 07.6.2022.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[19] </a:t>
            </a:r>
            <a:r>
              <a:rPr lang="pt-BR" sz="1000"/>
              <a:t>INCA. O que é câncer? 2020. Website. Disponível em: &lt;https://www.inca.gov.br/o-que-e-cancer&gt;. Acesso em: 15.5.2022.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[20] </a:t>
            </a:r>
            <a:r>
              <a:rPr lang="pt-BR" sz="1000"/>
              <a:t>INCA. Como surge o câncer? 2021. Website. Disponível em: &lt;https://www.inca.gov.br/como-surge-o-cancer&gt;. Acesso em: 08.6.2022.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[21] </a:t>
            </a:r>
            <a:r>
              <a:rPr lang="pt-BR" sz="1000"/>
              <a:t>LECUN, Y.; BENGIO, Y.; HINTON, G. Deep learning. nature, Nature Publishing Group UK London, v. 521, n. 7553, p. 436–444, 2015.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[22] </a:t>
            </a:r>
            <a:r>
              <a:rPr lang="pt-BR" sz="1000"/>
              <a:t>LECUN, Y.; KAVUKCUOGLU, K.; FARABET, C. Convolutional networks and applications in vision. In: IEEE. Proceedings of 2010 IEEE international symposium on circuits and systems. [S.l.], 2010. p. 253–256.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[23] </a:t>
            </a:r>
            <a:r>
              <a:rPr lang="pt-BR" sz="1000"/>
              <a:t>MONARD, M. C.; BARANAUSKAS, J. A. Conceitos sobre aprendizado de máquina. Sistemas inteligentes-Fundamentos e aplicações, Manole, v. 1, n. 1, p. 32, 2003.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[24] </a:t>
            </a:r>
            <a:r>
              <a:rPr lang="pt-BR" sz="1000"/>
              <a:t>NASSER, I. M.; ABU-NASER, S. S. Lung cancer detection using artificial neural network. International Journal of Engineering and Information Systems (IJEAIS), v. 3, n. 3, p. 17–23, 2019.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[25] </a:t>
            </a:r>
            <a:r>
              <a:rPr lang="pt-BR" sz="1000"/>
              <a:t>NISHIO, M. et al. Computer-aided diagnosis of lung nodule using gradient tree boosting and bayesian optimization. PLOS ONE, Public Library of Science, v. 13, n. 4, p. 1–13, 04 2018. Disponível em: &lt;https://doi.org/10.1371/journal.pone.0195875&gt;.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4" name="Google Shape;544;g2585334d917_1_4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4"/>
          <p:cNvSpPr txBox="1"/>
          <p:nvPr>
            <p:ph type="title"/>
          </p:nvPr>
        </p:nvSpPr>
        <p:spPr>
          <a:xfrm>
            <a:off x="1566300" y="1816650"/>
            <a:ext cx="6011400" cy="15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 sz="2200"/>
              <a:t>Obrigado pela atenção!</a:t>
            </a:r>
            <a:endParaRPr b="1" sz="2200"/>
          </a:p>
        </p:txBody>
      </p:sp>
      <p:pic>
        <p:nvPicPr>
          <p:cNvPr id="550" name="Google Shape;55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8001" y="754200"/>
            <a:ext cx="1788000" cy="7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847e10a0b_0_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Contextualização e Motivação</a:t>
            </a:r>
            <a:endParaRPr b="1" sz="2200"/>
          </a:p>
        </p:txBody>
      </p:sp>
      <p:sp>
        <p:nvSpPr>
          <p:cNvPr id="255" name="Google Shape;255;g25847e10a0b_0_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6" name="Google Shape;256;g25847e10a0b_0_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Definição do termo câncer;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Letalidade da doença;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Impactos e desafios da demora no diagnóstico;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Justificativas do trabalho.</a:t>
            </a:r>
            <a:endParaRPr/>
          </a:p>
        </p:txBody>
      </p:sp>
      <p:pic>
        <p:nvPicPr>
          <p:cNvPr id="257" name="Google Shape;257;g25847e10a0b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174" y="3102575"/>
            <a:ext cx="2461550" cy="16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847e10a0b_0_41"/>
          <p:cNvSpPr txBox="1"/>
          <p:nvPr>
            <p:ph type="title"/>
          </p:nvPr>
        </p:nvSpPr>
        <p:spPr>
          <a:xfrm>
            <a:off x="361075" y="1924850"/>
            <a:ext cx="3992700" cy="15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-"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Aproximadamente 18% dos casos de morte nesse ano foram relacionados ao </a:t>
            </a:r>
            <a:r>
              <a:rPr lang="pt-BR" sz="1300">
                <a:latin typeface="Lato"/>
                <a:ea typeface="Lato"/>
                <a:cs typeface="Lato"/>
                <a:sym typeface="Lato"/>
              </a:rPr>
              <a:t>câncer de pulmão.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g25847e10a0b_0_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4" name="Google Shape;264;g25847e10a0b_0_41"/>
          <p:cNvSpPr txBox="1"/>
          <p:nvPr>
            <p:ph idx="2" type="title"/>
          </p:nvPr>
        </p:nvSpPr>
        <p:spPr>
          <a:xfrm>
            <a:off x="1297500" y="459500"/>
            <a:ext cx="3005700" cy="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/>
              <a:t>Taxa de mortalidade por tipo de câncer em 2020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65" name="Google Shape;265;g25847e10a0b_0_41"/>
          <p:cNvPicPr preferRelativeResize="0"/>
          <p:nvPr/>
        </p:nvPicPr>
        <p:blipFill rotWithShape="1">
          <a:blip r:embed="rId3">
            <a:alphaModFix/>
          </a:blip>
          <a:srcRect b="0" l="22685" r="18390" t="0"/>
          <a:stretch/>
        </p:blipFill>
        <p:spPr>
          <a:xfrm>
            <a:off x="4764725" y="351075"/>
            <a:ext cx="4379277" cy="398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5847e10a0b_0_41"/>
          <p:cNvSpPr txBox="1"/>
          <p:nvPr/>
        </p:nvSpPr>
        <p:spPr>
          <a:xfrm>
            <a:off x="6007438" y="4334500"/>
            <a:ext cx="174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Fonte: </a:t>
            </a:r>
            <a:r>
              <a:rPr lang="pt-BR" sz="700" u="sng">
                <a:solidFill>
                  <a:schemeClr val="hlink"/>
                </a:solidFill>
                <a:hlinkClick r:id="rId4"/>
              </a:rPr>
              <a:t>Organização Mundial da Saúde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85334d917_1_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Objetivo Geral</a:t>
            </a:r>
            <a:endParaRPr b="1" sz="2200"/>
          </a:p>
        </p:txBody>
      </p:sp>
      <p:sp>
        <p:nvSpPr>
          <p:cNvPr id="272" name="Google Shape;272;g2585334d917_1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3" name="Google Shape;273;g2585334d917_1_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Analisar o desempenho de redes neurais convolucionais clássicas no reconhecimento do câncer de pulmão, visando identificar a abordagem mais adequada para auxiliar profissionais de saúde no diagnóstico da doença.</a:t>
            </a:r>
            <a:endParaRPr/>
          </a:p>
        </p:txBody>
      </p:sp>
      <p:pic>
        <p:nvPicPr>
          <p:cNvPr id="274" name="Google Shape;274;g2585334d91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925" y="2854775"/>
            <a:ext cx="1686050" cy="1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85334d917_1_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Objetivos Específicos</a:t>
            </a:r>
            <a:endParaRPr b="1" sz="2200"/>
          </a:p>
        </p:txBody>
      </p:sp>
      <p:sp>
        <p:nvSpPr>
          <p:cNvPr id="280" name="Google Shape;280;g2585334d917_1_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1" name="Google Shape;281;g2585334d917_1_1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Investigar e apresentar as vantagens da utilização de redes neurais convolucionais para o processamento de imagens no contexto do diagnóstico de câncer de pulmão;</a:t>
            </a:r>
            <a:endParaRPr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Realizar uma análise comparativa do desempenho de diferentes arquiteturas de redes neurais convolucionais no processamento das imagens de nódulos pulmonares;</a:t>
            </a:r>
            <a:endParaRPr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Aplicar heat maps para identificar as regiões mais relevantes na imagem para as redes neurais convolucionais.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85334d917_1_23"/>
          <p:cNvSpPr txBox="1"/>
          <p:nvPr>
            <p:ph type="title"/>
          </p:nvPr>
        </p:nvSpPr>
        <p:spPr>
          <a:xfrm>
            <a:off x="2082600" y="2295900"/>
            <a:ext cx="49788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b="1" lang="pt-BR" sz="2200"/>
              <a:t>Fundamentação Teórica</a:t>
            </a:r>
            <a:endParaRPr b="1" sz="2200"/>
          </a:p>
        </p:txBody>
      </p:sp>
      <p:sp>
        <p:nvSpPr>
          <p:cNvPr id="287" name="Google Shape;287;g2585334d917_1_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